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11"/>
  </p:notesMasterIdLst>
  <p:handoutMasterIdLst>
    <p:handoutMasterId r:id="rId112"/>
  </p:handoutMasterIdLst>
  <p:sldIdLst>
    <p:sldId id="257" r:id="rId3"/>
    <p:sldId id="264" r:id="rId4"/>
    <p:sldId id="381" r:id="rId5"/>
    <p:sldId id="479" r:id="rId6"/>
    <p:sldId id="469" r:id="rId7"/>
    <p:sldId id="309" r:id="rId8"/>
    <p:sldId id="382" r:id="rId9"/>
    <p:sldId id="372" r:id="rId10"/>
    <p:sldId id="310" r:id="rId11"/>
    <p:sldId id="383" r:id="rId12"/>
    <p:sldId id="354" r:id="rId13"/>
    <p:sldId id="373" r:id="rId14"/>
    <p:sldId id="504" r:id="rId15"/>
    <p:sldId id="505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384" r:id="rId24"/>
    <p:sldId id="346" r:id="rId25"/>
    <p:sldId id="335" r:id="rId26"/>
    <p:sldId id="336" r:id="rId27"/>
    <p:sldId id="385" r:id="rId28"/>
    <p:sldId id="337" r:id="rId29"/>
    <p:sldId id="338" r:id="rId30"/>
    <p:sldId id="339" r:id="rId31"/>
    <p:sldId id="506" r:id="rId32"/>
    <p:sldId id="340" r:id="rId33"/>
    <p:sldId id="356" r:id="rId34"/>
    <p:sldId id="387" r:id="rId35"/>
    <p:sldId id="386" r:id="rId36"/>
    <p:sldId id="341" r:id="rId37"/>
    <p:sldId id="418" r:id="rId38"/>
    <p:sldId id="419" r:id="rId39"/>
    <p:sldId id="407" r:id="rId40"/>
    <p:sldId id="405" r:id="rId41"/>
    <p:sldId id="406" r:id="rId42"/>
    <p:sldId id="441" r:id="rId43"/>
    <p:sldId id="442" r:id="rId44"/>
    <p:sldId id="443" r:id="rId45"/>
    <p:sldId id="437" r:id="rId46"/>
    <p:sldId id="440" r:id="rId47"/>
    <p:sldId id="438" r:id="rId48"/>
    <p:sldId id="439" r:id="rId49"/>
    <p:sldId id="493" r:id="rId50"/>
    <p:sldId id="494" r:id="rId51"/>
    <p:sldId id="495" r:id="rId52"/>
    <p:sldId id="444" r:id="rId53"/>
    <p:sldId id="452" r:id="rId54"/>
    <p:sldId id="454" r:id="rId55"/>
    <p:sldId id="485" r:id="rId56"/>
    <p:sldId id="470" r:id="rId57"/>
    <p:sldId id="422" r:id="rId58"/>
    <p:sldId id="423" r:id="rId59"/>
    <p:sldId id="424" r:id="rId60"/>
    <p:sldId id="425" r:id="rId61"/>
    <p:sldId id="466" r:id="rId62"/>
    <p:sldId id="467" r:id="rId63"/>
    <p:sldId id="463" r:id="rId64"/>
    <p:sldId id="464" r:id="rId65"/>
    <p:sldId id="465" r:id="rId66"/>
    <p:sldId id="480" r:id="rId67"/>
    <p:sldId id="492" r:id="rId68"/>
    <p:sldId id="489" r:id="rId69"/>
    <p:sldId id="490" r:id="rId70"/>
    <p:sldId id="491" r:id="rId71"/>
    <p:sldId id="426" r:id="rId72"/>
    <p:sldId id="428" r:id="rId73"/>
    <p:sldId id="362" r:id="rId74"/>
    <p:sldId id="468" r:id="rId75"/>
    <p:sldId id="462" r:id="rId76"/>
    <p:sldId id="429" r:id="rId77"/>
    <p:sldId id="446" r:id="rId78"/>
    <p:sldId id="344" r:id="rId79"/>
    <p:sldId id="474" r:id="rId80"/>
    <p:sldId id="496" r:id="rId81"/>
    <p:sldId id="486" r:id="rId82"/>
    <p:sldId id="471" r:id="rId83"/>
    <p:sldId id="367" r:id="rId84"/>
    <p:sldId id="487" r:id="rId85"/>
    <p:sldId id="472" r:id="rId86"/>
    <p:sldId id="457" r:id="rId87"/>
    <p:sldId id="476" r:id="rId88"/>
    <p:sldId id="475" r:id="rId89"/>
    <p:sldId id="436" r:id="rId90"/>
    <p:sldId id="431" r:id="rId91"/>
    <p:sldId id="433" r:id="rId92"/>
    <p:sldId id="432" r:id="rId93"/>
    <p:sldId id="434" r:id="rId94"/>
    <p:sldId id="435" r:id="rId95"/>
    <p:sldId id="375" r:id="rId96"/>
    <p:sldId id="349" r:id="rId97"/>
    <p:sldId id="483" r:id="rId98"/>
    <p:sldId id="488" r:id="rId99"/>
    <p:sldId id="473" r:id="rId100"/>
    <p:sldId id="482" r:id="rId101"/>
    <p:sldId id="497" r:id="rId102"/>
    <p:sldId id="498" r:id="rId103"/>
    <p:sldId id="499" r:id="rId104"/>
    <p:sldId id="500" r:id="rId105"/>
    <p:sldId id="501" r:id="rId106"/>
    <p:sldId id="502" r:id="rId107"/>
    <p:sldId id="380" r:id="rId108"/>
    <p:sldId id="350" r:id="rId109"/>
    <p:sldId id="371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4" autoAdjust="0"/>
    <p:restoredTop sz="91019"/>
  </p:normalViewPr>
  <p:slideViewPr>
    <p:cSldViewPr snapToGrid="0" snapToObjects="1">
      <p:cViewPr varScale="1">
        <p:scale>
          <a:sx n="85" d="100"/>
          <a:sy n="85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110" Type="http://schemas.openxmlformats.org/officeDocument/2006/relationships/slide" Target="slides/slide108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11" Type="http://schemas.openxmlformats.org/officeDocument/2006/relationships/notesMaster" Target="notesMasters/notesMaster1.xml"/><Relationship Id="rId112" Type="http://schemas.openxmlformats.org/officeDocument/2006/relationships/handoutMaster" Target="handoutMasters/handoutMaster1.xml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slide" Target="slides/slide98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71E1A-28DB-8245-8A2E-B196AA207222}" type="datetimeFigureOut">
              <a:rPr lang="en-US" smtClean="0"/>
              <a:t>9/30/15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0719E-A66A-E845-80B7-C5C5DE97A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88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9/30/15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30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52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97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93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to fill in survey with analysis course suggestions, or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61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05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35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7971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03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0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O1wLWR" TargetMode="External"/><Relationship Id="rId3" Type="http://schemas.openxmlformats.org/officeDocument/2006/relationships/hyperlink" Target="https://oxford.onlinesurveys.ac.uk/introduction-to-using-r-for-spatial-analysis-2nd-october-3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lex-singleton.com/r/2014/02/05/2011-census-open-atlas-project-version-two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cdrc.ac.u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4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Fri 2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nd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Oct, 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560" y="1548055"/>
            <a:ext cx="830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</a:rPr>
              <a:t>Introduction to using R for Spatial Analysis</a:t>
            </a:r>
            <a:endParaRPr lang="en-GB" sz="2800" b="1" dirty="0" smtClean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548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Libraries..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maptools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rgdal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writeSpatialShape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writeOGR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Two functions that perform similar jobs</a:t>
            </a:r>
          </a:p>
          <a:p>
            <a:endParaRPr lang="en-US" dirty="0"/>
          </a:p>
          <a:p>
            <a:r>
              <a:rPr lang="en-US" dirty="0" smtClean="0"/>
              <a:t>Very common situation in R</a:t>
            </a:r>
          </a:p>
          <a:p>
            <a:r>
              <a:rPr lang="en-US" dirty="0" smtClean="0"/>
              <a:t>Just be aware that this may happen</a:t>
            </a:r>
          </a:p>
          <a:p>
            <a:pPr lvl="1"/>
            <a:r>
              <a:rPr lang="en-US" dirty="0" smtClean="0"/>
              <a:t>and remember that there are inconsistencies!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-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+ scriptable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easily repeatable</a:t>
            </a:r>
          </a:p>
          <a:p>
            <a:pPr marL="0" indent="0">
              <a:buNone/>
            </a:pPr>
            <a:r>
              <a:rPr lang="en-US" dirty="0"/>
              <a:t>+ custom analysis</a:t>
            </a:r>
          </a:p>
          <a:p>
            <a:pPr marL="0" indent="0">
              <a:buNone/>
            </a:pPr>
            <a:r>
              <a:rPr lang="en-US" dirty="0"/>
              <a:t>+ scripts sharable</a:t>
            </a:r>
          </a:p>
          <a:p>
            <a:pPr marL="0" indent="0">
              <a:buNone/>
            </a:pPr>
            <a:r>
              <a:rPr lang="en-US" dirty="0"/>
              <a:t>+ easily </a:t>
            </a:r>
            <a:r>
              <a:rPr lang="en-US" dirty="0" smtClean="0"/>
              <a:t>customizable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steeper learning curve</a:t>
            </a:r>
          </a:p>
          <a:p>
            <a:pPr marL="0" indent="0">
              <a:buNone/>
            </a:pPr>
            <a:r>
              <a:rPr lang="en-US" dirty="0"/>
              <a:t>- command line driven</a:t>
            </a:r>
          </a:p>
          <a:p>
            <a:pPr marL="0" indent="0">
              <a:buNone/>
            </a:pPr>
            <a:r>
              <a:rPr lang="en-US" dirty="0"/>
              <a:t>- more work to generate a specific map, but easily repeatable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73" y="1433128"/>
            <a:ext cx="1541547" cy="11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- ArcGIS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GUI</a:t>
            </a:r>
          </a:p>
          <a:p>
            <a:pPr marL="0" indent="0">
              <a:buNone/>
            </a:pPr>
            <a:r>
              <a:rPr lang="en-US" dirty="0"/>
              <a:t>+ better analysis options than QGIS</a:t>
            </a:r>
          </a:p>
          <a:p>
            <a:pPr marL="0" indent="0">
              <a:buNone/>
            </a:pPr>
            <a:r>
              <a:rPr lang="en-US" dirty="0"/>
              <a:t>+ more well known(?)</a:t>
            </a:r>
          </a:p>
          <a:p>
            <a:pPr marL="0" indent="0">
              <a:buNone/>
            </a:pPr>
            <a:r>
              <a:rPr lang="en-US" dirty="0"/>
              <a:t>+ simpler to produce maps?? (printing</a:t>
            </a:r>
            <a:r>
              <a:rPr lang="en-US" dirty="0" smtClean="0"/>
              <a:t>)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better support (from ESRI?)</a:t>
            </a:r>
          </a:p>
          <a:p>
            <a:pPr marL="0" indent="0">
              <a:buNone/>
            </a:pPr>
            <a:r>
              <a:rPr lang="en-US" dirty="0"/>
              <a:t>- limited with big data</a:t>
            </a:r>
          </a:p>
          <a:p>
            <a:pPr marL="0" indent="0">
              <a:buNone/>
            </a:pPr>
            <a:r>
              <a:rPr lang="en-US" dirty="0"/>
              <a:t>- crashes</a:t>
            </a:r>
          </a:p>
          <a:p>
            <a:pPr marL="0" indent="0">
              <a:buNone/>
            </a:pPr>
            <a:r>
              <a:rPr lang="en-US" dirty="0"/>
              <a:t>- expensive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220" y="4863521"/>
            <a:ext cx="2283341" cy="12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- 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freely available</a:t>
            </a:r>
          </a:p>
          <a:p>
            <a:pPr marL="0" indent="0">
              <a:buNone/>
            </a:pPr>
            <a:r>
              <a:rPr lang="en-US" dirty="0"/>
              <a:t>+ GUI</a:t>
            </a:r>
          </a:p>
          <a:p>
            <a:pPr marL="0" indent="0">
              <a:buNone/>
            </a:pPr>
            <a:r>
              <a:rPr lang="en-US" dirty="0"/>
              <a:t>+ works on Mac</a:t>
            </a:r>
          </a:p>
          <a:p>
            <a:pPr marL="0" indent="0">
              <a:buNone/>
            </a:pPr>
            <a:r>
              <a:rPr lang="en-US" dirty="0"/>
              <a:t>+ can be extended with Python </a:t>
            </a:r>
            <a:r>
              <a:rPr lang="en-US" dirty="0" err="1" smtClean="0"/>
              <a:t>prog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slightly different interface to ArcGIS</a:t>
            </a:r>
          </a:p>
          <a:p>
            <a:pPr marL="0" indent="0">
              <a:buNone/>
            </a:pPr>
            <a:r>
              <a:rPr lang="en-US" dirty="0"/>
              <a:t>- rapidly changing / improving</a:t>
            </a:r>
          </a:p>
          <a:p>
            <a:pPr marL="0" indent="0">
              <a:buNone/>
            </a:pPr>
            <a:r>
              <a:rPr lang="en-US" dirty="0"/>
              <a:t>- less well used </a:t>
            </a:r>
            <a:r>
              <a:rPr lang="en-US" dirty="0" smtClean="0"/>
              <a:t>(changing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 limited layout options</a:t>
            </a:r>
          </a:p>
          <a:p>
            <a:pPr marL="0" indent="0">
              <a:buNone/>
            </a:pPr>
            <a:r>
              <a:rPr lang="en-US" dirty="0"/>
              <a:t>- bit rough around the 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46" y="1558738"/>
            <a:ext cx="2098377" cy="8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4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ArcGIS, QGIS &amp;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one to use?</a:t>
            </a:r>
          </a:p>
          <a:p>
            <a:r>
              <a:rPr lang="en-US" dirty="0" smtClean="0"/>
              <a:t>All is possible in all software</a:t>
            </a:r>
          </a:p>
          <a:p>
            <a:r>
              <a:rPr lang="en-US" dirty="0" smtClean="0"/>
              <a:t>But is easier in some than others!</a:t>
            </a:r>
          </a:p>
          <a:p>
            <a:r>
              <a:rPr lang="en-US" dirty="0" smtClean="0"/>
              <a:t>Whichever you find easiest</a:t>
            </a:r>
          </a:p>
          <a:p>
            <a:pPr lvl="1"/>
            <a:r>
              <a:rPr lang="en-US" dirty="0" smtClean="0"/>
              <a:t>QGIS/ArcGIS quickly visualizing data</a:t>
            </a:r>
          </a:p>
          <a:p>
            <a:pPr lvl="1"/>
            <a:r>
              <a:rPr lang="en-US" dirty="0" smtClean="0"/>
              <a:t>R large data sets / reproducible &amp; repetitive work</a:t>
            </a:r>
          </a:p>
          <a:p>
            <a:r>
              <a:rPr lang="en-US" dirty="0" smtClean="0"/>
              <a:t>No silver bullet…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5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</a:t>
            </a:r>
            <a:r>
              <a:rPr lang="en-GB" sz="2200" dirty="0" smtClean="0"/>
              <a:t>/</a:t>
            </a:r>
            <a:r>
              <a:rPr lang="en-GB" sz="2200" dirty="0" err="1" smtClean="0"/>
              <a:t>www.stackexchange.com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652"/>
            <a:ext cx="8229600" cy="4911512"/>
          </a:xfrm>
        </p:spPr>
        <p:txBody>
          <a:bodyPr/>
          <a:lstStyle/>
          <a:p>
            <a:r>
              <a:rPr lang="en-GB" dirty="0" smtClean="0"/>
              <a:t>Other GIS:</a:t>
            </a:r>
          </a:p>
          <a:p>
            <a:pPr lvl="1"/>
            <a:r>
              <a:rPr lang="en-GB" dirty="0" smtClean="0"/>
              <a:t>ArcGIS &amp; QGIS</a:t>
            </a:r>
          </a:p>
          <a:p>
            <a:r>
              <a:rPr lang="en-GB" dirty="0" smtClean="0"/>
              <a:t>I’m looking to create an “intermediate” spatial analysis course</a:t>
            </a:r>
          </a:p>
          <a:p>
            <a:pPr lvl="1"/>
            <a:r>
              <a:rPr lang="en-GB" dirty="0" smtClean="0"/>
              <a:t>What analysis would you want to cover?</a:t>
            </a:r>
          </a:p>
          <a:p>
            <a:r>
              <a:rPr lang="en-GB" dirty="0" smtClean="0"/>
              <a:t>Courses on analysis:</a:t>
            </a:r>
          </a:p>
          <a:p>
            <a:pPr lvl="1"/>
            <a:r>
              <a:rPr lang="en-GB" dirty="0" smtClean="0"/>
              <a:t>An </a:t>
            </a:r>
            <a:r>
              <a:rPr lang="en-GB" dirty="0"/>
              <a:t>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(Leeds)</a:t>
            </a:r>
          </a:p>
          <a:p>
            <a:r>
              <a:rPr lang="en-GB" dirty="0" smtClean="0"/>
              <a:t>Online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bit.ly/1O1wLWR</a:t>
            </a:r>
            <a:r>
              <a:rPr lang="en-US" dirty="0" smtClean="0"/>
              <a:t> or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oxford.onlinesurveys.ac.uk/introduction-to-using-r-for-spatial-analysis-2nd-october-3</a:t>
            </a:r>
            <a:endParaRPr lang="en-US" dirty="0" smtClean="0"/>
          </a:p>
          <a:p>
            <a:endParaRPr lang="en-US" dirty="0" smtClean="0"/>
          </a:p>
          <a:p>
            <a:r>
              <a:rPr lang="en-GB" dirty="0" smtClean="0"/>
              <a:t>Or </a:t>
            </a:r>
            <a:r>
              <a:rPr lang="en-GB" dirty="0" smtClean="0"/>
              <a:t>email / phone / in person</a:t>
            </a:r>
          </a:p>
          <a:p>
            <a:pPr marL="0" indent="0" algn="ctr">
              <a:buNone/>
            </a:pP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25405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:\Local Data\nebearman\Google Drive\Research\Nick Osborne - Lightfoot\Revised Data (Oct-12)\Spatial Data\Maps for GISRUK Article\Asthma ra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488950"/>
            <a:ext cx="9123362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0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ESRC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Outreach – Stakeholder Users</a:t>
            </a:r>
          </a:p>
          <a:p>
            <a:r>
              <a:rPr lang="en-US" dirty="0" smtClean="0"/>
              <a:t>Engagement – PhD / MSc / Training</a:t>
            </a:r>
          </a:p>
          <a:p>
            <a:r>
              <a:rPr lang="en-US" dirty="0" smtClean="0"/>
              <a:t>Data and Services</a:t>
            </a:r>
          </a:p>
          <a:p>
            <a:pPr lvl="1"/>
            <a:r>
              <a:rPr lang="en-US" dirty="0" smtClean="0"/>
              <a:t>Open, Safeguarded, Controlled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5" name="leeds_logo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561" y="2383743"/>
            <a:ext cx="2060760" cy="598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VP_UNI_LOGO_CMYK1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277" y="2474607"/>
            <a:ext cx="2461104" cy="572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x_brand_cmyk_pos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0693" y="2320495"/>
            <a:ext cx="724783" cy="724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31172" y="2349259"/>
            <a:ext cx="2255628" cy="6672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8216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467961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 dirty="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CDRC Services</a:t>
            </a:r>
            <a:endParaRPr lang="en-GB" sz="3200" b="1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9937" y="957105"/>
            <a:ext cx="484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98" y="1418770"/>
            <a:ext cx="616386" cy="616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5557"/>
          <a:stretch/>
        </p:blipFill>
        <p:spPr>
          <a:xfrm>
            <a:off x="251520" y="2209849"/>
            <a:ext cx="4254506" cy="31429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53970" y="5522663"/>
            <a:ext cx="265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09849"/>
            <a:ext cx="4097605" cy="312355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09691" y="5508099"/>
            <a:ext cx="2798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maps.cdrc.ac.uk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4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Command line driven, rather than GUI</a:t>
            </a:r>
          </a:p>
          <a:p>
            <a:endParaRPr lang="en-GB" dirty="0" smtClean="0"/>
          </a:p>
          <a:p>
            <a:r>
              <a:rPr lang="en-GB" dirty="0" smtClean="0"/>
              <a:t>Disadvantages</a:t>
            </a:r>
          </a:p>
          <a:p>
            <a:pPr lvl="1"/>
            <a:r>
              <a:rPr lang="en-GB" dirty="0" smtClean="0"/>
              <a:t>Remembering commands</a:t>
            </a:r>
          </a:p>
          <a:p>
            <a:pPr lvl="2"/>
            <a:r>
              <a:rPr lang="en-GB" i="1" dirty="0" smtClean="0"/>
              <a:t>glossary</a:t>
            </a:r>
          </a:p>
          <a:p>
            <a:pPr lvl="1"/>
            <a:r>
              <a:rPr lang="en-GB" dirty="0" smtClean="0"/>
              <a:t>Steeper learning curve</a:t>
            </a:r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r-studio-in-us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34" y="2438189"/>
            <a:ext cx="5434986" cy="41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Advantages</a:t>
            </a:r>
          </a:p>
          <a:p>
            <a:pPr lvl="1"/>
            <a:r>
              <a:rPr lang="en-GB" dirty="0" smtClean="0"/>
              <a:t>Easy to record what you did and repeat specific pieces of work</a:t>
            </a:r>
          </a:p>
          <a:p>
            <a:pPr lvl="1"/>
            <a:r>
              <a:rPr lang="en-GB" dirty="0" smtClean="0"/>
              <a:t>Lots of reproducible examples on the web</a:t>
            </a:r>
          </a:p>
          <a:p>
            <a:pPr lvl="1"/>
            <a:r>
              <a:rPr lang="en-GB" dirty="0" smtClean="0"/>
              <a:t>Easily scriptable. </a:t>
            </a:r>
          </a:p>
          <a:p>
            <a:pPr lvl="1"/>
            <a:r>
              <a:rPr lang="en-GB" dirty="0" smtClean="0"/>
              <a:t>134,567 maps? easy!</a:t>
            </a:r>
          </a:p>
          <a:p>
            <a:pPr lvl="1"/>
            <a:r>
              <a:rPr lang="en-GB" dirty="0" smtClean="0"/>
              <a:t>2011 Census Open Atlas</a:t>
            </a:r>
          </a:p>
          <a:p>
            <a:pPr lvl="1"/>
            <a:r>
              <a:rPr lang="en-GB" sz="1400" dirty="0">
                <a:hlinkClick r:id="rId2"/>
              </a:rPr>
              <a:t>http://www.alex-singleton.com/r/2014/02/05/2011-census-open-atlas-project-version-two/</a:t>
            </a:r>
            <a:endParaRPr lang="en-GB" sz="1400" dirty="0"/>
          </a:p>
          <a:p>
            <a:pPr lvl="1"/>
            <a:endParaRPr lang="en-GB" dirty="0" smtClean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3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72" y="1319201"/>
            <a:ext cx="3327537" cy="4753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3583"/>
            <a:ext cx="4032414" cy="53631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in 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88668"/>
            <a:ext cx="428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Economically active – Full-time students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5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0040"/>
          <a:stretch/>
        </p:blipFill>
        <p:spPr>
          <a:xfrm>
            <a:off x="1" y="357540"/>
            <a:ext cx="4500334" cy="61151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866" y="6488668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18 to 19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37497" y="6483735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8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83"/>
          <a:stretch/>
        </p:blipFill>
        <p:spPr>
          <a:xfrm>
            <a:off x="4660621" y="259390"/>
            <a:ext cx="4483379" cy="6413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299"/>
          <a:stretch/>
        </p:blipFill>
        <p:spPr>
          <a:xfrm>
            <a:off x="1" y="259389"/>
            <a:ext cx="4660620" cy="6598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4099" y="6464515"/>
            <a:ext cx="82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57602" y="648859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0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Intros</a:t>
            </a:r>
          </a:p>
          <a:p>
            <a:r>
              <a:rPr lang="en-US" dirty="0" smtClean="0"/>
              <a:t>Background on R and spatial data</a:t>
            </a:r>
          </a:p>
          <a:p>
            <a:r>
              <a:rPr lang="en-US" dirty="0" smtClean="0"/>
              <a:t>Load spatial data</a:t>
            </a:r>
          </a:p>
          <a:p>
            <a:r>
              <a:rPr lang="en-US" dirty="0" smtClean="0"/>
              <a:t>Basic spatial </a:t>
            </a:r>
            <a:br>
              <a:rPr lang="en-US" dirty="0" smtClean="0"/>
            </a:br>
            <a:r>
              <a:rPr lang="en-US" dirty="0" smtClean="0"/>
              <a:t>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50" y="2348578"/>
            <a:ext cx="4984455" cy="45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83"/>
          <a:stretch/>
        </p:blipFill>
        <p:spPr>
          <a:xfrm>
            <a:off x="0" y="0"/>
            <a:ext cx="484700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702" r="11261"/>
          <a:stretch/>
        </p:blipFill>
        <p:spPr>
          <a:xfrm>
            <a:off x="4705313" y="0"/>
            <a:ext cx="44386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9945" y="6488668"/>
            <a:ext cx="214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Ethnic group: white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5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Screen Shot 2014-07-04 at 08.13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/>
          <a:stretch/>
        </p:blipFill>
        <p:spPr>
          <a:xfrm>
            <a:off x="-274011" y="0"/>
            <a:ext cx="9717180" cy="7224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4570" y="274638"/>
            <a:ext cx="2329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Topography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653" y="5733075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 smtClean="0">
                <a:solidFill>
                  <a:schemeClr val="bg1"/>
                </a:solidFill>
              </a:rPr>
              <a:t>topography.geotheory.co.uk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095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46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74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177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64146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R is very different to ArcGIS, but can do many of the same operations</a:t>
            </a:r>
          </a:p>
          <a:p>
            <a:r>
              <a:rPr lang="en-GB" sz="2800" dirty="0" smtClean="0"/>
              <a:t>R is free (as is QGIS)</a:t>
            </a:r>
          </a:p>
          <a:p>
            <a:r>
              <a:rPr lang="en-GB" sz="2800" dirty="0" smtClean="0"/>
              <a:t>R is increasingly popular in academic sector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 and </a:t>
            </a:r>
            <a:br>
              <a:rPr lang="en-GB" dirty="0" smtClean="0"/>
            </a:br>
            <a:r>
              <a:rPr lang="en-GB" dirty="0" smtClean="0"/>
              <a:t>Coordinate Systems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957754"/>
            <a:ext cx="8382795" cy="1383323"/>
          </a:xfrm>
        </p:spPr>
        <p:txBody>
          <a:bodyPr/>
          <a:lstStyle/>
          <a:p>
            <a:r>
              <a:rPr lang="en-GB" dirty="0" smtClean="0"/>
              <a:t>Who has heard of these?</a:t>
            </a:r>
          </a:p>
          <a:p>
            <a:r>
              <a:rPr lang="en-GB" dirty="0" smtClean="0"/>
              <a:t>Why are they important?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Basic analysis</a:t>
            </a:r>
          </a:p>
          <a:p>
            <a:r>
              <a:rPr lang="en-US" dirty="0" smtClean="0"/>
              <a:t>Using your own data</a:t>
            </a:r>
            <a:endParaRPr lang="en-US" dirty="0" smtClean="0"/>
          </a:p>
          <a:p>
            <a:pPr lvl="1"/>
            <a:r>
              <a:rPr lang="en-US" dirty="0" smtClean="0"/>
              <a:t>Presentations etc. </a:t>
            </a:r>
            <a:br>
              <a:rPr lang="en-US" dirty="0" smtClean="0"/>
            </a:br>
            <a:r>
              <a:rPr lang="en-US" smtClean="0"/>
              <a:t>are available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51" y="2802167"/>
            <a:ext cx="4549741" cy="45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2468"/>
            <a:ext cx="6727371" cy="4525963"/>
          </a:xfrm>
        </p:spPr>
        <p:txBody>
          <a:bodyPr/>
          <a:lstStyle/>
          <a:p>
            <a:r>
              <a:rPr lang="en-US" sz="2800" i="1" dirty="0" smtClean="0"/>
              <a:t>The son of a poor shoemaker near Antwerp, Belgium</a:t>
            </a:r>
          </a:p>
          <a:p>
            <a:r>
              <a:rPr lang="en-US" sz="2800" i="1" dirty="0" smtClean="0"/>
              <a:t>The Father of Modern Cartography</a:t>
            </a:r>
          </a:p>
          <a:p>
            <a:r>
              <a:rPr lang="en-US" sz="2800" i="1" dirty="0" smtClean="0"/>
              <a:t>By Mercator’s Projection the navigators of the succeeding centuries sailed on their voyages of discovery</a:t>
            </a:r>
          </a:p>
          <a:p>
            <a:r>
              <a:rPr lang="en-US" sz="2800" dirty="0" smtClean="0"/>
              <a:t>1569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 rotWithShape="1">
          <a:blip r:embed="rId2"/>
          <a:srcRect t="67" r="9005" b="37207"/>
          <a:stretch/>
        </p:blipFill>
        <p:spPr>
          <a:xfrm>
            <a:off x="2452664" y="3861661"/>
            <a:ext cx="5121983" cy="29963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7" r="36225"/>
          <a:stretch/>
        </p:blipFill>
        <p:spPr>
          <a:xfrm>
            <a:off x="7362376" y="0"/>
            <a:ext cx="194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622559"/>
              </p:ext>
            </p:extLst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18328"/>
              </p:ext>
            </p:extLst>
          </p:nvPr>
        </p:nvGraphicFramePr>
        <p:xfrm>
          <a:off x="4321711" y="214269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7230" y="4248995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61853" y="105089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61853" y="143925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61853" y="178107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61853" y="21957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61853" y="2497838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61853" y="2806063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61853" y="32375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61853" y="364443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1853" y="4063620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2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23208"/>
              </p:ext>
            </p:extLst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29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-stud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09499" cy="6863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7688" y="695589"/>
            <a:ext cx="4664600" cy="60232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868116" y="2959114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3484268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uses a ‘working directory’ to store your files in</a:t>
            </a:r>
          </a:p>
          <a:p>
            <a:r>
              <a:rPr lang="en-GB" dirty="0" smtClean="0"/>
              <a:t>You might have a different one for each project / piece of work</a:t>
            </a:r>
          </a:p>
          <a:p>
            <a:r>
              <a:rPr lang="en-GB" dirty="0" smtClean="0"/>
              <a:t>e.g. M:\Documents\GIS</a:t>
            </a:r>
          </a:p>
          <a:p>
            <a:r>
              <a:rPr lang="en-GB" dirty="0" err="1" smtClean="0">
                <a:latin typeface="Courier New"/>
                <a:cs typeface="Courier New"/>
              </a:rPr>
              <a:t>setwd</a:t>
            </a:r>
            <a:r>
              <a:rPr lang="en-GB" dirty="0" smtClean="0">
                <a:latin typeface="Courier New"/>
                <a:cs typeface="Courier New"/>
              </a:rPr>
              <a:t>(“M:/Documents/GIS”)</a:t>
            </a:r>
            <a:endParaRPr lang="en-GB" dirty="0">
              <a:latin typeface="Courier New"/>
              <a:cs typeface="Courier New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1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dirty="0"/>
              <a:t>9:45am </a:t>
            </a:r>
            <a:r>
              <a:rPr lang="en-GB" dirty="0" smtClean="0"/>
              <a:t>- </a:t>
            </a:r>
            <a:r>
              <a:rPr lang="en-GB" dirty="0"/>
              <a:t>10:15am – What is GIS &amp; R?</a:t>
            </a:r>
            <a:endParaRPr lang="en-US" dirty="0"/>
          </a:p>
          <a:p>
            <a:pPr lvl="0"/>
            <a:r>
              <a:rPr lang="en-GB" dirty="0"/>
              <a:t>10:15am </a:t>
            </a:r>
            <a:r>
              <a:rPr lang="en-GB" dirty="0" smtClean="0"/>
              <a:t>- 11am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R</a:t>
            </a:r>
            <a:r>
              <a:rPr lang="en-GB" dirty="0"/>
              <a:t> </a:t>
            </a:r>
            <a:endParaRPr lang="en-US" dirty="0"/>
          </a:p>
          <a:p>
            <a:pPr lvl="0"/>
            <a:r>
              <a:rPr lang="en-GB" dirty="0"/>
              <a:t>11:00am - 11:30am – Classification</a:t>
            </a:r>
            <a:endParaRPr lang="en-US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dirty="0"/>
              <a:t>12:30pm </a:t>
            </a:r>
            <a:r>
              <a:rPr lang="en-GB" dirty="0" smtClean="0"/>
              <a:t>- </a:t>
            </a:r>
            <a:r>
              <a:rPr lang="en-GB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90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54917" cy="1143000"/>
          </a:xfrm>
        </p:spPr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4664"/>
            <a:ext cx="8229600" cy="4321499"/>
          </a:xfrm>
        </p:spPr>
        <p:txBody>
          <a:bodyPr/>
          <a:lstStyle/>
          <a:p>
            <a:r>
              <a:rPr lang="en-GB" dirty="0" smtClean="0"/>
              <a:t>R uses variables to </a:t>
            </a:r>
            <a:br>
              <a:rPr lang="en-GB" dirty="0" smtClean="0"/>
            </a:br>
            <a:r>
              <a:rPr lang="en-GB" dirty="0" smtClean="0"/>
              <a:t>store information – </a:t>
            </a:r>
            <a:br>
              <a:rPr lang="en-GB" dirty="0" smtClean="0"/>
            </a:br>
            <a:r>
              <a:rPr lang="en-GB" dirty="0" smtClean="0"/>
              <a:t>listed in your ‘workspace’ (top-right)</a:t>
            </a:r>
          </a:p>
          <a:p>
            <a:r>
              <a:rPr lang="en-GB" dirty="0" smtClean="0"/>
              <a:t>When you close R Studio, save workspace</a:t>
            </a:r>
          </a:p>
          <a:p>
            <a:endParaRPr lang="en-GB" dirty="0"/>
          </a:p>
          <a:p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&lt;- c(</a:t>
            </a:r>
            <a:r>
              <a:rPr lang="en-US" dirty="0" smtClean="0">
                <a:latin typeface="Courier New"/>
                <a:cs typeface="Courier New"/>
              </a:rPr>
              <a:t>120,150,212, 99,199,299,159</a:t>
            </a:r>
            <a:r>
              <a:rPr lang="en-US" dirty="0">
                <a:latin typeface="Courier New"/>
                <a:cs typeface="Courier New"/>
              </a:rPr>
              <a:t>)</a:t>
            </a:r>
            <a:endParaRPr lang="en-GB" dirty="0">
              <a:latin typeface="Courier New"/>
              <a:cs typeface="Courier New"/>
            </a:endParaRPr>
          </a:p>
        </p:txBody>
      </p:sp>
      <p:pic>
        <p:nvPicPr>
          <p:cNvPr id="4" name="Picture 3" descr="Screen Shot 2015-04-24 at 1.3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0"/>
            <a:ext cx="4521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house.prices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29718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&lt;</a:t>
            </a:r>
            <a:r>
              <a:rPr lang="en-US" b="1" dirty="0">
                <a:latin typeface="Courier New"/>
                <a:cs typeface="Courier New"/>
              </a:rPr>
              <a:t>-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c</a:t>
            </a:r>
            <a:r>
              <a:rPr lang="en-US" b="1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Courier New"/>
                <a:cs typeface="Courier New"/>
              </a:rPr>
              <a:t>motorways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smtClean="0">
                <a:latin typeface="Courier New"/>
                <a:cs typeface="Courier New"/>
              </a:rPr>
              <a:t>&lt;</a:t>
            </a:r>
            <a:r>
              <a:rPr lang="en-GB" b="1" dirty="0">
                <a:latin typeface="Courier New"/>
                <a:cs typeface="Courier New"/>
              </a:rPr>
              <a:t>-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err="1" smtClean="0">
                <a:latin typeface="Courier New"/>
                <a:cs typeface="Courier New"/>
              </a:rPr>
              <a:t>readShapeSpatial</a:t>
            </a:r>
            <a:r>
              <a:rPr lang="en-GB" b="1" dirty="0">
                <a:latin typeface="Courier New"/>
                <a:cs typeface="Courier New"/>
              </a:rPr>
              <a:t>('meridian-2/			</a:t>
            </a:r>
            <a:r>
              <a:rPr lang="en-GB" b="1" dirty="0" err="1" smtClean="0">
                <a:latin typeface="Courier New"/>
                <a:cs typeface="Courier New"/>
              </a:rPr>
              <a:t>motorway_polyline</a:t>
            </a:r>
            <a:r>
              <a:rPr lang="en-GB" b="1" dirty="0" smtClean="0">
                <a:latin typeface="Courier New"/>
                <a:cs typeface="Courier New"/>
              </a:rPr>
              <a:t>’, proj4string =</a:t>
            </a:r>
            <a:r>
              <a:rPr lang="en-GB" b="1" dirty="0">
                <a:latin typeface="Courier New"/>
                <a:cs typeface="Courier New"/>
              </a:rPr>
              <a:t>	CRS("+</a:t>
            </a:r>
            <a:r>
              <a:rPr lang="en-GB" b="1" dirty="0" err="1">
                <a:latin typeface="Courier New"/>
                <a:cs typeface="Courier New"/>
              </a:rPr>
              <a:t>init</a:t>
            </a:r>
            <a:r>
              <a:rPr lang="en-GB" b="1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</a:p>
          <a:p>
            <a:r>
              <a:rPr lang="en-US" dirty="0" smtClean="0"/>
              <a:t>Case sensitive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Motorways ≠ motorways ≠ </a:t>
            </a:r>
            <a:r>
              <a:rPr lang="en-US" dirty="0" err="1" smtClean="0">
                <a:latin typeface="Courier New"/>
                <a:cs typeface="Courier New"/>
              </a:rPr>
              <a:t>mOtOrWaYs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16360" cy="4525963"/>
          </a:xfrm>
        </p:spPr>
        <p:txBody>
          <a:bodyPr/>
          <a:lstStyle/>
          <a:p>
            <a:r>
              <a:rPr lang="en-US" dirty="0" smtClean="0"/>
              <a:t>Data frames are like a table or spreadsheet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rows,cols</a:t>
            </a:r>
            <a:r>
              <a:rPr lang="en-US" dirty="0" smtClean="0">
                <a:latin typeface="Courier New"/>
                <a:cs typeface="Courier New"/>
              </a:rPr>
              <a:t>]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[1,] </a:t>
            </a:r>
            <a:r>
              <a:rPr lang="en-US" dirty="0"/>
              <a:t>first row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[,1] </a:t>
            </a:r>
            <a:r>
              <a:rPr lang="en-US" dirty="0"/>
              <a:t>first col</a:t>
            </a:r>
          </a:p>
        </p:txBody>
      </p:sp>
    </p:spTree>
    <p:extLst>
      <p:ext uri="{BB962C8B-B14F-4D97-AF65-F5344CB8AC3E}">
        <p14:creationId xmlns:p14="http://schemas.microsoft.com/office/powerpoint/2010/main" val="69713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/>
              </a:rPr>
              <a:t>Spatial data </a:t>
            </a:r>
          </a:p>
          <a:p>
            <a:pPr lvl="1"/>
            <a:r>
              <a:rPr lang="en-US" sz="3200" dirty="0" smtClean="0">
                <a:latin typeface="Courier New"/>
                <a:cs typeface="Courier New"/>
              </a:rPr>
              <a:t>Spatial*</a:t>
            </a:r>
            <a:r>
              <a:rPr lang="en-US" sz="3200" dirty="0" err="1" smtClean="0">
                <a:latin typeface="Courier New"/>
                <a:cs typeface="Courier New"/>
              </a:rPr>
              <a:t>DataFrame</a:t>
            </a:r>
            <a:endParaRPr lang="en-US" sz="3200" dirty="0" smtClean="0">
              <a:latin typeface="Courier New"/>
              <a:cs typeface="Courier New"/>
            </a:endParaRPr>
          </a:p>
          <a:p>
            <a:r>
              <a:rPr lang="en-US" dirty="0" smtClean="0">
                <a:cs typeface="Courier New"/>
              </a:rPr>
              <a:t>Using </a:t>
            </a:r>
            <a:r>
              <a:rPr lang="en-US" dirty="0" err="1" smtClean="0">
                <a:cs typeface="Courier New"/>
              </a:rPr>
              <a:t>Shapefiles</a:t>
            </a:r>
            <a:endParaRPr lang="en-US" dirty="0" smtClean="0">
              <a:cs typeface="Courier New"/>
            </a:endParaRPr>
          </a:p>
          <a:p>
            <a:pPr lvl="1"/>
            <a:r>
              <a:rPr lang="en-US" dirty="0" err="1" smtClean="0">
                <a:cs typeface="Courier New"/>
              </a:rPr>
              <a:t>SpatiaLite</a:t>
            </a:r>
            <a:endParaRPr lang="en-US" dirty="0" smtClean="0">
              <a:cs typeface="Courier New"/>
            </a:endParaRPr>
          </a:p>
          <a:p>
            <a:pPr lvl="1"/>
            <a:r>
              <a:rPr lang="en-US" dirty="0" smtClean="0">
                <a:cs typeface="Courier New"/>
              </a:rPr>
              <a:t>Reading Personal &amp; File </a:t>
            </a:r>
            <a:r>
              <a:rPr lang="en-US" dirty="0" err="1" smtClean="0">
                <a:cs typeface="Courier New"/>
              </a:rPr>
              <a:t>Geodatabases</a:t>
            </a:r>
            <a:r>
              <a:rPr lang="en-US" dirty="0" smtClean="0">
                <a:cs typeface="Courier New"/>
              </a:rPr>
              <a:t> is possible</a:t>
            </a:r>
          </a:p>
          <a:p>
            <a:pPr lvl="1"/>
            <a:r>
              <a:rPr lang="en-US" dirty="0" smtClean="0">
                <a:cs typeface="Courier New"/>
              </a:rPr>
              <a:t>Writing is not (easily) possible</a:t>
            </a:r>
          </a:p>
          <a:p>
            <a:r>
              <a:rPr lang="en-US" dirty="0" err="1" smtClean="0">
                <a:cs typeface="Courier New"/>
              </a:rPr>
              <a:t>RStudio</a:t>
            </a:r>
            <a:r>
              <a:rPr lang="en-US" dirty="0" smtClean="0">
                <a:cs typeface="Courier New"/>
              </a:rPr>
              <a:t> Server can be useful for very large datasets (&gt; multiple tens GB RAM)</a:t>
            </a:r>
            <a:endParaRPr lang="en-US" dirty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53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dirty="0"/>
              <a:t>10:10am – 10:50am – What is GIS &amp; R?</a:t>
            </a:r>
          </a:p>
          <a:p>
            <a:pPr lvl="0"/>
            <a:r>
              <a:rPr lang="en-GB" dirty="0"/>
              <a:t>10:50am – 11:15am – P </a:t>
            </a:r>
            <a:r>
              <a:rPr lang="en-GB" i="1" dirty="0"/>
              <a:t>Intro to GIS</a:t>
            </a:r>
          </a:p>
          <a:p>
            <a:pPr lvl="0"/>
            <a:r>
              <a:rPr lang="en-GB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75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(Primarily) self-led practical</a:t>
            </a:r>
          </a:p>
          <a:p>
            <a:r>
              <a:rPr lang="en-US" dirty="0" smtClean="0"/>
              <a:t>Good to explore the options</a:t>
            </a:r>
          </a:p>
          <a:p>
            <a:r>
              <a:rPr lang="en-US" dirty="0" smtClean="0"/>
              <a:t>Ask questions as we go through</a:t>
            </a:r>
          </a:p>
          <a:p>
            <a:r>
              <a:rPr lang="en-US" dirty="0" smtClean="0"/>
              <a:t>Try things</a:t>
            </a:r>
          </a:p>
          <a:p>
            <a:r>
              <a:rPr lang="en-US" dirty="0" smtClean="0"/>
              <a:t>Use the help </a:t>
            </a:r>
            <a:r>
              <a:rPr lang="en-US" dirty="0" smtClean="0">
                <a:latin typeface="Courier New"/>
                <a:cs typeface="Courier New"/>
              </a:rPr>
              <a:t>?command</a:t>
            </a:r>
          </a:p>
        </p:txBody>
      </p:sp>
    </p:spTree>
    <p:extLst>
      <p:ext uri="{BB962C8B-B14F-4D97-AF65-F5344CB8AC3E}">
        <p14:creationId xmlns:p14="http://schemas.microsoft.com/office/powerpoint/2010/main" val="151345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Typing out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714"/>
            <a:ext cx="8229600" cy="5019449"/>
          </a:xfrm>
        </p:spPr>
        <p:txBody>
          <a:bodyPr/>
          <a:lstStyle/>
          <a:p>
            <a:r>
              <a:rPr lang="en-US" i="1" u="sng" dirty="0" smtClean="0"/>
              <a:t>Log on</a:t>
            </a:r>
            <a:r>
              <a:rPr lang="en-US" i="1" dirty="0" smtClean="0"/>
              <a:t> - </a:t>
            </a:r>
            <a:r>
              <a:rPr lang="en-GB" dirty="0"/>
              <a:t>dye5</a:t>
            </a:r>
            <a:r>
              <a:rPr lang="en-GB" b="1" u="sng" dirty="0"/>
              <a:t>l</a:t>
            </a:r>
            <a:r>
              <a:rPr lang="en-GB" dirty="0"/>
              <a:t>ag147</a:t>
            </a:r>
            <a:r>
              <a:rPr lang="en-US" dirty="0"/>
              <a:t> </a:t>
            </a:r>
          </a:p>
          <a:p>
            <a:r>
              <a:rPr lang="en-US" dirty="0" smtClean="0"/>
              <a:t>Why do I make you type out code?</a:t>
            </a:r>
          </a:p>
          <a:p>
            <a:pPr lvl="1"/>
            <a:r>
              <a:rPr lang="en-US" dirty="0" smtClean="0"/>
              <a:t>Helps the learning process</a:t>
            </a:r>
          </a:p>
          <a:p>
            <a:pPr lvl="1"/>
            <a:r>
              <a:rPr lang="en-US" dirty="0" smtClean="0"/>
              <a:t>Make you think about what the code does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i="1" dirty="0" smtClean="0"/>
              <a:t>(but you can copy/paste long bits)</a:t>
            </a:r>
          </a:p>
          <a:p>
            <a:endParaRPr lang="en-US" sz="2400" dirty="0"/>
          </a:p>
          <a:p>
            <a:r>
              <a:rPr lang="en-US" dirty="0" smtClean="0"/>
              <a:t>Optional Exercises</a:t>
            </a:r>
          </a:p>
          <a:p>
            <a:r>
              <a:rPr lang="en-US" dirty="0" smtClean="0"/>
              <a:t>Red and Green post-its</a:t>
            </a:r>
          </a:p>
          <a:p>
            <a:r>
              <a:rPr lang="en-US" dirty="0" smtClean="0"/>
              <a:t>Breaks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4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follow on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Load R Studio</a:t>
            </a:r>
          </a:p>
          <a:p>
            <a:r>
              <a:rPr lang="en-GB" dirty="0"/>
              <a:t>Explain window parts</a:t>
            </a:r>
          </a:p>
          <a:p>
            <a:r>
              <a:rPr lang="en-GB" dirty="0"/>
              <a:t>Typing 3+4 into console</a:t>
            </a:r>
          </a:p>
        </p:txBody>
      </p:sp>
    </p:spTree>
    <p:extLst>
      <p:ext uri="{BB962C8B-B14F-4D97-AF65-F5344CB8AC3E}">
        <p14:creationId xmlns:p14="http://schemas.microsoft.com/office/powerpoint/2010/main" val="37003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dirty="0"/>
              <a:t>11:00am - 11:30am – Classification</a:t>
            </a:r>
            <a:endParaRPr lang="en-US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dirty="0"/>
              <a:t>12:30pm </a:t>
            </a:r>
            <a:r>
              <a:rPr lang="en-GB" dirty="0" smtClean="0"/>
              <a:t>- </a:t>
            </a:r>
            <a:r>
              <a:rPr lang="en-GB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55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4" name="Picture 3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" name="Picture 4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7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40016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49637" y="3244334"/>
            <a:ext cx="1644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[,"Age0to4pc"]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75" y="1183256"/>
            <a:ext cx="4628337" cy="56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617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232"/>
          <a:stretch/>
        </p:blipFill>
        <p:spPr>
          <a:xfrm>
            <a:off x="4031867" y="1192412"/>
            <a:ext cx="5112133" cy="5665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358"/>
            <a:ext cx="8229600" cy="1143000"/>
          </a:xfrm>
        </p:spPr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256"/>
            <a:ext cx="4628337" cy="567474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84833" y="2453357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19463" y="2453773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90838" y="2464629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70765" y="2453773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51120" y="2454189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05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0967"/>
            <a:ext cx="7917136" cy="41651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27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www.directionsmag.com</a:t>
            </a:r>
            <a:r>
              <a:rPr lang="en-US" dirty="0"/>
              <a:t>/entry/</a:t>
            </a:r>
            <a:r>
              <a:rPr lang="en-US" dirty="0" err="1"/>
              <a:t>choropleth</a:t>
            </a:r>
            <a:r>
              <a:rPr lang="en-US" dirty="0"/>
              <a:t>-mapping-with-exploratory-data-analysis/123579</a:t>
            </a:r>
          </a:p>
        </p:txBody>
      </p:sp>
    </p:spTree>
    <p:extLst>
      <p:ext uri="{BB962C8B-B14F-4D97-AF65-F5344CB8AC3E}">
        <p14:creationId xmlns:p14="http://schemas.microsoft.com/office/powerpoint/2010/main" val="1621340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2933" y="5748445"/>
            <a:ext cx="3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www.directionsmag.com</a:t>
            </a:r>
            <a:r>
              <a:rPr lang="en-US" sz="1200" dirty="0"/>
              <a:t>/entry/</a:t>
            </a:r>
            <a:r>
              <a:rPr lang="en-US" sz="1200" dirty="0" err="1"/>
              <a:t>choropleth</a:t>
            </a:r>
            <a:r>
              <a:rPr lang="en-US" sz="1200" dirty="0"/>
              <a:t>-mapping-with-exploratory-data-analysis/123579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92" y="133489"/>
            <a:ext cx="5854700" cy="321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2" y="3346589"/>
            <a:ext cx="5854700" cy="299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4635" y="1037890"/>
            <a:ext cx="302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Quantiles</a:t>
            </a:r>
            <a:endParaRPr lang="en-US" dirty="0" smtClean="0"/>
          </a:p>
          <a:p>
            <a:r>
              <a:rPr lang="en-US" dirty="0" smtClean="0"/>
              <a:t>- “equal sized data subsets”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69594" y="3526450"/>
            <a:ext cx="22749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Breaks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reduce variance </a:t>
            </a:r>
            <a:br>
              <a:rPr lang="en-US" dirty="0" smtClean="0"/>
            </a:br>
            <a:r>
              <a:rPr lang="en-US" dirty="0" smtClean="0"/>
              <a:t>within class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variance </a:t>
            </a:r>
            <a:br>
              <a:rPr lang="en-US" dirty="0" smtClean="0"/>
            </a:br>
            <a:r>
              <a:rPr lang="en-US" dirty="0" smtClean="0"/>
              <a:t>between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94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2933" y="5748445"/>
            <a:ext cx="3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www.directionsmag.com</a:t>
            </a:r>
            <a:r>
              <a:rPr lang="en-US" sz="1200" dirty="0"/>
              <a:t>/entry/</a:t>
            </a:r>
            <a:r>
              <a:rPr lang="en-US" sz="1200" dirty="0" err="1"/>
              <a:t>choropleth</a:t>
            </a:r>
            <a:r>
              <a:rPr lang="en-US" sz="1200" dirty="0"/>
              <a:t>-mapping-with-exploratory-data-analysis/123579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594" y="1878012"/>
            <a:ext cx="214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Deviation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2" y="0"/>
            <a:ext cx="6134100" cy="339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8701" y="3496034"/>
            <a:ext cx="299915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has: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fixed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equal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pretty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quantile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fisher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jenks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….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i="1" dirty="0" smtClean="0"/>
              <a:t>(from </a:t>
            </a:r>
            <a:r>
              <a:rPr lang="en-US" i="1" dirty="0" smtClean="0">
                <a:latin typeface="Courier New"/>
                <a:cs typeface="Courier New"/>
              </a:rPr>
              <a:t>?</a:t>
            </a:r>
            <a:r>
              <a:rPr lang="en-US" i="1" dirty="0" err="1" smtClean="0">
                <a:latin typeface="Courier New"/>
                <a:cs typeface="Courier New"/>
              </a:rPr>
              <a:t>classIntervals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24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1405440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433737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945042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376009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59254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8210" y="5971036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6243" y="1138936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b="22469"/>
          <a:stretch/>
        </p:blipFill>
        <p:spPr>
          <a:xfrm>
            <a:off x="110867" y="1138936"/>
            <a:ext cx="4797513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5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8210" y="5971036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endParaRPr lang="en-GB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756243" y="1138936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r="3720" b="22469"/>
          <a:stretch/>
        </p:blipFill>
        <p:spPr>
          <a:xfrm>
            <a:off x="110868" y="1138936"/>
            <a:ext cx="4515306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  <p:pic>
        <p:nvPicPr>
          <p:cNvPr id="8" name="Picture 7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9" t="21412" r="78854" b="71480"/>
          <a:stretch/>
        </p:blipFill>
        <p:spPr>
          <a:xfrm>
            <a:off x="362837" y="4273808"/>
            <a:ext cx="1322114" cy="1149090"/>
          </a:xfrm>
          <a:prstGeom prst="rect">
            <a:avLst/>
          </a:prstGeom>
        </p:spPr>
      </p:pic>
      <p:pic>
        <p:nvPicPr>
          <p:cNvPr id="9" name="Picture 8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21337" r="78106" b="71615"/>
          <a:stretch/>
        </p:blipFill>
        <p:spPr>
          <a:xfrm>
            <a:off x="4978653" y="2267939"/>
            <a:ext cx="1520682" cy="1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03323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 rotWithShape="1">
          <a:blip r:embed="rId2"/>
          <a:srcRect l="3829" t="18170" r="1964" b="19782"/>
          <a:stretch/>
        </p:blipFill>
        <p:spPr bwMode="auto">
          <a:xfrm>
            <a:off x="-1" y="0"/>
            <a:ext cx="9144001" cy="68771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31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 scripts?</a:t>
            </a:r>
          </a:p>
          <a:p>
            <a:pPr lvl="1"/>
            <a:r>
              <a:rPr lang="en-US" dirty="0" smtClean="0"/>
              <a:t>Easier to correct code</a:t>
            </a:r>
          </a:p>
          <a:p>
            <a:pPr lvl="1"/>
            <a:r>
              <a:rPr lang="en-US" dirty="0" smtClean="0"/>
              <a:t>Can easily re run sections of code, or all code if you need to start again</a:t>
            </a:r>
          </a:p>
          <a:p>
            <a:pPr lvl="1"/>
            <a:r>
              <a:rPr lang="en-US" dirty="0" smtClean="0"/>
              <a:t>Good to enable you to reload data etc. if you move machines, or don’t </a:t>
            </a:r>
            <a:br>
              <a:rPr lang="en-US" dirty="0" smtClean="0"/>
            </a:br>
            <a:r>
              <a:rPr lang="en-US" dirty="0" smtClean="0"/>
              <a:t>have your workspace </a:t>
            </a:r>
            <a:br>
              <a:rPr lang="en-US" dirty="0" smtClean="0"/>
            </a:br>
            <a:r>
              <a:rPr lang="en-US" dirty="0" smtClean="0"/>
              <a:t>saved</a:t>
            </a:r>
            <a:endParaRPr lang="en-US" dirty="0"/>
          </a:p>
        </p:txBody>
      </p:sp>
      <p:pic>
        <p:nvPicPr>
          <p:cNvPr id="4" name="Picture 3" descr="r-studio-with-scrip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6" b="39569"/>
          <a:stretch/>
        </p:blipFill>
        <p:spPr>
          <a:xfrm>
            <a:off x="5586464" y="4155182"/>
            <a:ext cx="2858437" cy="24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398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 to survey:</a:t>
            </a:r>
            <a:endParaRPr lang="en-GB" dirty="0"/>
          </a:p>
        </p:txBody>
      </p:sp>
      <p:pic>
        <p:nvPicPr>
          <p:cNvPr id="2" name="Picture 1" descr="r-studio-with-scrip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27583" cy="6875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88" y="4192753"/>
            <a:ext cx="4664600" cy="25260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97688" y="673442"/>
            <a:ext cx="4664600" cy="34541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884398" y="2983537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4648469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826" y="1498684"/>
            <a:ext cx="25314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where you can write scripts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4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17"/>
            <a:ext cx="8798801" cy="7960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987" y="3687307"/>
            <a:ext cx="322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Ctrl-Enter to run line/selection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21 at 11.3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4" y="1730856"/>
            <a:ext cx="8206670" cy="3204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Files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5518" y="1921883"/>
            <a:ext cx="1052920" cy="24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11939" y="3725485"/>
            <a:ext cx="1794028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96226" y="5634572"/>
            <a:ext cx="194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And script file…..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9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tips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sz="3200" dirty="0"/>
              <a:t>Up </a:t>
            </a:r>
            <a:r>
              <a:rPr lang="en-US" sz="3200" dirty="0" smtClean="0"/>
              <a:t>arrow in the console shows you the previous command</a:t>
            </a:r>
          </a:p>
          <a:p>
            <a:pPr lvl="1"/>
            <a:r>
              <a:rPr lang="en-US" sz="3200" dirty="0" smtClean="0"/>
              <a:t>History contains a history of all commands</a:t>
            </a:r>
          </a:p>
          <a:p>
            <a:pPr lvl="1"/>
            <a:r>
              <a:rPr lang="en-US" sz="3200" dirty="0" smtClean="0"/>
              <a:t>Plot window has a back arrow, and an export option</a:t>
            </a:r>
          </a:p>
          <a:p>
            <a:pPr lvl="1"/>
            <a:r>
              <a:rPr lang="en-US" sz="3200" dirty="0" smtClean="0"/>
              <a:t>Scripts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51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508"/>
            <a:ext cx="8229600" cy="4811655"/>
          </a:xfrm>
        </p:spPr>
        <p:txBody>
          <a:bodyPr/>
          <a:lstStyle/>
          <a:p>
            <a:r>
              <a:rPr lang="en-US" sz="3200" dirty="0" smtClean="0"/>
              <a:t>R error messages can be cryptic</a:t>
            </a:r>
          </a:p>
          <a:p>
            <a:r>
              <a:rPr lang="en-US" dirty="0" smtClean="0"/>
              <a:t>Remember</a:t>
            </a:r>
          </a:p>
          <a:p>
            <a:pPr lvl="1"/>
            <a:r>
              <a:rPr lang="en-US" dirty="0" smtClean="0"/>
              <a:t>case sensitive</a:t>
            </a:r>
          </a:p>
          <a:p>
            <a:pPr lvl="1"/>
            <a:r>
              <a:rPr lang="en-US" dirty="0" smtClean="0"/>
              <a:t>picky about , [ ] ( )</a:t>
            </a:r>
          </a:p>
          <a:p>
            <a:pPr lvl="1"/>
            <a:r>
              <a:rPr lang="en-US" dirty="0" smtClean="0"/>
              <a:t>typos</a:t>
            </a:r>
          </a:p>
          <a:p>
            <a:r>
              <a:rPr lang="en-GB" sz="2800" dirty="0" smtClean="0">
                <a:latin typeface="Courier New"/>
                <a:ea typeface="Times New Roman"/>
              </a:rPr>
              <a:t>Error </a:t>
            </a:r>
            <a:r>
              <a:rPr lang="en-GB" sz="2800" dirty="0">
                <a:latin typeface="Courier New"/>
                <a:ea typeface="Times New Roman"/>
              </a:rPr>
              <a:t>in </a:t>
            </a:r>
            <a:r>
              <a:rPr lang="en-GB" sz="2800" dirty="0" err="1">
                <a:latin typeface="Courier New"/>
                <a:ea typeface="Times New Roman"/>
              </a:rPr>
              <a:t>getinfo.shape</a:t>
            </a:r>
            <a:r>
              <a:rPr lang="en-GB" sz="2800" dirty="0">
                <a:latin typeface="Courier New"/>
                <a:ea typeface="Times New Roman"/>
              </a:rPr>
              <a:t>(</a:t>
            </a:r>
            <a:r>
              <a:rPr lang="en-GB" sz="2800" dirty="0" err="1">
                <a:latin typeface="Courier New"/>
                <a:ea typeface="Times New Roman"/>
              </a:rPr>
              <a:t>fn</a:t>
            </a:r>
            <a:r>
              <a:rPr lang="en-GB" sz="2800" dirty="0">
                <a:latin typeface="Courier New"/>
                <a:ea typeface="Times New Roman"/>
              </a:rPr>
              <a:t>) : Error opening SHP file</a:t>
            </a:r>
            <a:r>
              <a:rPr lang="en-GB" sz="2800" dirty="0"/>
              <a:t> </a:t>
            </a:r>
            <a:r>
              <a:rPr lang="en-GB" sz="2800" i="1" dirty="0" smtClean="0"/>
              <a:t>can’t find </a:t>
            </a:r>
            <a:r>
              <a:rPr lang="en-GB" sz="2800" i="1" dirty="0" err="1" smtClean="0"/>
              <a:t>shapefile</a:t>
            </a:r>
            <a:endParaRPr lang="en-GB" sz="2800" dirty="0" smtClean="0"/>
          </a:p>
          <a:p>
            <a:r>
              <a:rPr lang="en-GB" sz="2800" dirty="0">
                <a:latin typeface="Courier New"/>
                <a:ea typeface="Times New Roman"/>
              </a:rPr>
              <a:t>Error: could not find function "</a:t>
            </a:r>
            <a:r>
              <a:rPr lang="en-GB" sz="2800" dirty="0" err="1" smtClean="0">
                <a:latin typeface="Courier New"/>
                <a:ea typeface="Times New Roman"/>
              </a:rPr>
              <a:t>readShapeSpatial</a:t>
            </a:r>
            <a:r>
              <a:rPr lang="en-GB" sz="2800" dirty="0" smtClean="0">
                <a:latin typeface="Courier New"/>
                <a:ea typeface="Times New Roman"/>
              </a:rPr>
              <a:t>”</a:t>
            </a:r>
            <a:r>
              <a:rPr lang="en-GB" sz="2800" dirty="0" smtClean="0"/>
              <a:t> </a:t>
            </a:r>
            <a:r>
              <a:rPr lang="en-GB" sz="2800" i="1" dirty="0" smtClean="0"/>
              <a:t>can’t find function</a:t>
            </a:r>
            <a:endParaRPr lang="en-GB" sz="2800" dirty="0"/>
          </a:p>
          <a:p>
            <a:r>
              <a:rPr lang="en-GB" sz="2800" dirty="0" smtClean="0"/>
              <a:t>See glossary </a:t>
            </a:r>
            <a:r>
              <a:rPr lang="en-GB" sz="2800" dirty="0" err="1" smtClean="0"/>
              <a:t>helpsheet</a:t>
            </a:r>
            <a:r>
              <a:rPr lang="en-GB" sz="2800" dirty="0" smtClean="0"/>
              <a:t> – and let me know what to add!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502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dirty="0"/>
              <a:t>12:30pm </a:t>
            </a:r>
            <a:r>
              <a:rPr lang="en-GB" dirty="0" smtClean="0"/>
              <a:t>- </a:t>
            </a:r>
            <a:r>
              <a:rPr lang="en-GB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18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strike="sngStrike" dirty="0"/>
              <a:t>11:45am - 12:30pm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</a:t>
            </a:r>
            <a:r>
              <a:rPr lang="en-GB" i="1" strike="sngStrike" dirty="0" smtClean="0"/>
              <a:t>R</a:t>
            </a:r>
            <a:endParaRPr lang="en-US" strike="sngStrike" dirty="0"/>
          </a:p>
          <a:p>
            <a:pPr lvl="0"/>
            <a:r>
              <a:rPr lang="en-GB" strike="sngStrike" dirty="0"/>
              <a:t>12:30pm </a:t>
            </a:r>
            <a:r>
              <a:rPr lang="en-GB" strike="sngStrike" dirty="0" smtClean="0"/>
              <a:t>- </a:t>
            </a:r>
            <a:r>
              <a:rPr lang="en-GB" strike="sngStrike" dirty="0"/>
              <a:t>1:30pm – Lunch</a:t>
            </a:r>
            <a:endParaRPr lang="en-US" strike="sngStrike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strike="sngStrike" dirty="0"/>
              <a:t>11:45am – 12:30pm – P </a:t>
            </a:r>
            <a:r>
              <a:rPr lang="en-GB" i="1" strike="sngStrike" dirty="0"/>
              <a:t>Classification</a:t>
            </a:r>
          </a:p>
          <a:p>
            <a:pPr lvl="0"/>
            <a:r>
              <a:rPr lang="en-GB" sz="3000" i="1" strike="sngStrike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Scripts</a:t>
            </a:r>
          </a:p>
          <a:p>
            <a:pPr lvl="1"/>
            <a:r>
              <a:rPr lang="en-US" dirty="0" smtClean="0"/>
              <a:t>Highlight: click Run or Ctrl-Enter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(LSOA)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"data</a:t>
            </a:r>
            <a:r>
              <a:rPr lang="nl-NL" sz="3600" dirty="0">
                <a:latin typeface="Courier New"/>
                <a:cs typeface="Courier New"/>
              </a:rPr>
              <a:t>"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 smtClean="0">
                <a:latin typeface="Courier New"/>
                <a:cs typeface="Courier New"/>
              </a:rPr>
              <a:t>polygons</a:t>
            </a:r>
            <a:r>
              <a:rPr lang="nl-NL" sz="3600" dirty="0">
                <a:latin typeface="Courier New"/>
                <a:cs typeface="Courier New"/>
              </a:rPr>
              <a:t>"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>
                <a:latin typeface="Courier New"/>
                <a:cs typeface="Courier New"/>
              </a:rPr>
              <a:t>bbox</a:t>
            </a:r>
            <a:r>
              <a:rPr lang="nl-NL" sz="3600" dirty="0">
                <a:latin typeface="Courier New"/>
                <a:cs typeface="Courier New"/>
              </a:rPr>
              <a:t>" 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>
                <a:latin typeface="Courier New"/>
                <a:cs typeface="Courier New"/>
              </a:rPr>
              <a:t>"proj4string"</a:t>
            </a:r>
          </a:p>
        </p:txBody>
      </p:sp>
    </p:spTree>
    <p:extLst>
      <p:ext uri="{BB962C8B-B14F-4D97-AF65-F5344CB8AC3E}">
        <p14:creationId xmlns:p14="http://schemas.microsoft.com/office/powerpoint/2010/main" val="26417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(LSOA)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smtClean="0">
                <a:latin typeface="Courier New"/>
                <a:cs typeface="Courier New"/>
              </a:rPr>
              <a:t>data”  ”</a:t>
            </a:r>
            <a:r>
              <a:rPr lang="nl-NL" sz="2400" dirty="0" err="1" smtClean="0">
                <a:latin typeface="Courier New"/>
                <a:cs typeface="Courier New"/>
              </a:rPr>
              <a:t>polygons</a:t>
            </a:r>
            <a:r>
              <a:rPr lang="nl-NL" sz="2400" dirty="0" smtClean="0">
                <a:latin typeface="Courier New"/>
                <a:cs typeface="Courier New"/>
              </a:rPr>
              <a:t>”   </a:t>
            </a: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err="1">
                <a:latin typeface="Courier New"/>
                <a:cs typeface="Courier New"/>
              </a:rPr>
              <a:t>bbox</a:t>
            </a:r>
            <a:r>
              <a:rPr lang="nl-NL" sz="2400" dirty="0">
                <a:latin typeface="Courier New"/>
                <a:cs typeface="Courier New"/>
              </a:rPr>
              <a:t>"    </a:t>
            </a:r>
            <a:r>
              <a:rPr lang="nl-NL" sz="2400" dirty="0" smtClean="0">
                <a:latin typeface="Courier New"/>
                <a:cs typeface="Courier New"/>
              </a:rPr>
              <a:t>"proj4string”</a:t>
            </a:r>
            <a:endParaRPr lang="nl-NL" dirty="0" smtClean="0"/>
          </a:p>
          <a:p>
            <a:r>
              <a:rPr lang="nl-NL" dirty="0" err="1" smtClean="0">
                <a:latin typeface="Courier New"/>
                <a:cs typeface="Courier New"/>
              </a:rPr>
              <a:t>LSOA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err="1" smtClean="0">
                <a:latin typeface="Courier New"/>
                <a:cs typeface="Courier New"/>
              </a:rPr>
              <a:t>LSOA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r>
              <a:rPr lang="nl-NL" b="1" dirty="0" err="1" smtClean="0">
                <a:latin typeface="Courier New"/>
                <a:cs typeface="Courier New"/>
              </a:rPr>
              <a:t>$</a:t>
            </a:r>
            <a:r>
              <a:rPr lang="nl-NL" dirty="0" err="1" smtClean="0">
                <a:latin typeface="Courier New"/>
                <a:cs typeface="Courier New"/>
              </a:rPr>
              <a:t>LSOA_CODE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smtClean="0">
                <a:latin typeface="Courier New"/>
                <a:cs typeface="Courier New"/>
              </a:rPr>
              <a:t>@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>
                <a:latin typeface="Courier New"/>
                <a:cs typeface="Courier New"/>
              </a:rPr>
              <a:t>$</a:t>
            </a:r>
            <a:endParaRPr lang="nl-NL" dirty="0">
              <a:latin typeface="Courier New"/>
              <a:cs typeface="Courier New"/>
            </a:endParaRPr>
          </a:p>
          <a:p>
            <a:endParaRPr lang="nl-NL" dirty="0"/>
          </a:p>
          <a:p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/>
              <a:t>running 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>
                <a:latin typeface="Courier New"/>
                <a:cs typeface="Courier New"/>
              </a:rPr>
              <a:t>LSOA</a:t>
            </a:r>
            <a:r>
              <a:rPr lang="nl-NL" b="1" dirty="0" smtClean="0">
                <a:latin typeface="Courier New"/>
                <a:cs typeface="Courier New"/>
              </a:rPr>
              <a:t>@</a:t>
            </a:r>
            <a:r>
              <a:rPr lang="nl-NL" dirty="0" smtClean="0">
                <a:latin typeface="Courier New"/>
                <a:cs typeface="Courier New"/>
              </a:rPr>
              <a:t>proj4string</a:t>
            </a:r>
            <a:endParaRPr lang="nl-NL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6065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Maps</a:t>
            </a:r>
          </a:p>
          <a:p>
            <a:pPr marL="0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plot(LSOA,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col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my_colours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findInterval</a:t>
            </a:r>
            <a:r>
              <a:rPr lang="en-US" dirty="0" smtClean="0">
                <a:latin typeface="Courier New"/>
                <a:cs typeface="Courier New"/>
              </a:rPr>
              <a:t> 	(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, breaks, </a:t>
            </a:r>
            <a:r>
              <a:rPr lang="en-US" dirty="0" err="1">
                <a:latin typeface="Courier New"/>
                <a:cs typeface="Courier New"/>
              </a:rPr>
              <a:t>all.inside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		TRUE</a:t>
            </a:r>
            <a:r>
              <a:rPr lang="en-US" dirty="0">
                <a:latin typeface="Courier New"/>
                <a:cs typeface="Courier New"/>
              </a:rPr>
              <a:t>)],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axes </a:t>
            </a:r>
            <a:r>
              <a:rPr lang="en-US" dirty="0">
                <a:latin typeface="Courier New"/>
                <a:cs typeface="Courier New"/>
              </a:rPr>
              <a:t>= FALSE,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border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 smtClean="0">
                <a:latin typeface="Courier New"/>
                <a:cs typeface="Courier New"/>
              </a:rPr>
              <a:t>rgb</a:t>
            </a:r>
            <a:r>
              <a:rPr lang="en-US" dirty="0">
                <a:latin typeface="Courier New"/>
                <a:cs typeface="Courier New"/>
              </a:rPr>
              <a:t>(0.8,0.8,0.8))</a:t>
            </a:r>
          </a:p>
        </p:txBody>
      </p:sp>
    </p:spTree>
    <p:extLst>
      <p:ext uri="{BB962C8B-B14F-4D97-AF65-F5344CB8AC3E}">
        <p14:creationId xmlns:p14="http://schemas.microsoft.com/office/powerpoint/2010/main" val="20934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Same as before</a:t>
            </a:r>
            <a:endParaRPr lang="en-GB" dirty="0"/>
          </a:p>
        </p:txBody>
      </p:sp>
      <p:pic>
        <p:nvPicPr>
          <p:cNvPr id="5" name="Picture 4" descr="Screen Shot 2015-01-21 at 11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321945"/>
            <a:ext cx="895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</a:t>
            </a:r>
          </a:p>
          <a:p>
            <a:endParaRPr lang="en-GB" dirty="0"/>
          </a:p>
        </p:txBody>
      </p:sp>
      <p:pic>
        <p:nvPicPr>
          <p:cNvPr id="5" name="Picture 4" descr="Screen Shot 2015-01-21 at 11.3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981"/>
            <a:ext cx="9144000" cy="24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 &amp; Loop</a:t>
            </a:r>
          </a:p>
          <a:p>
            <a:endParaRPr lang="en-GB" dirty="0"/>
          </a:p>
        </p:txBody>
      </p:sp>
      <p:pic>
        <p:nvPicPr>
          <p:cNvPr id="4" name="Picture 3" descr="Screen Shot 2015-01-21 at 11.3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0" y="2342784"/>
            <a:ext cx="7998921" cy="44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pic>
        <p:nvPicPr>
          <p:cNvPr id="6" name="Picture 5" descr="mapAge0to4p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086"/>
            <a:ext cx="4061760" cy="4061760"/>
          </a:xfrm>
          <a:prstGeom prst="rect">
            <a:avLst/>
          </a:prstGeom>
        </p:spPr>
      </p:pic>
      <p:pic>
        <p:nvPicPr>
          <p:cNvPr id="7" name="Picture 6" descr="mapAge5to7p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17" y="1095086"/>
            <a:ext cx="4126392" cy="4126392"/>
          </a:xfrm>
          <a:prstGeom prst="rect">
            <a:avLst/>
          </a:prstGeom>
        </p:spPr>
      </p:pic>
      <p:pic>
        <p:nvPicPr>
          <p:cNvPr id="8" name="Picture 7" descr="mapAge8to9p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69" y="1122000"/>
            <a:ext cx="3824000" cy="3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Clustering, ‘Heat-map’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Screen Shot 2015-01-21 at 11.43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00" y="1519561"/>
            <a:ext cx="5929004" cy="52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smtClean="0"/>
              <a:t>Tea </a:t>
            </a:r>
            <a:r>
              <a:rPr lang="en-GB" i="1" dirty="0"/>
              <a:t>&amp; Coffee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873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strike="sngStrike" dirty="0"/>
              <a:t>11:45am - 12:30pm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</a:t>
            </a:r>
            <a:r>
              <a:rPr lang="en-GB" i="1" strike="sngStrike" dirty="0" smtClean="0"/>
              <a:t>R</a:t>
            </a:r>
            <a:endParaRPr lang="en-US" strike="sngStrike" dirty="0"/>
          </a:p>
          <a:p>
            <a:pPr lvl="0"/>
            <a:r>
              <a:rPr lang="en-GB" strike="sngStrike" dirty="0"/>
              <a:t>12:30pm </a:t>
            </a:r>
            <a:r>
              <a:rPr lang="en-GB" strike="sngStrike" dirty="0" smtClean="0"/>
              <a:t>- </a:t>
            </a:r>
            <a:r>
              <a:rPr lang="en-GB" strike="sngStrike" dirty="0"/>
              <a:t>1:30pm – Lunch</a:t>
            </a:r>
            <a:endParaRPr lang="en-US" strike="sngStrike" dirty="0"/>
          </a:p>
          <a:p>
            <a:pPr lvl="0"/>
            <a:r>
              <a:rPr lang="en-GB" strike="sngStrike" dirty="0"/>
              <a:t>1:30pm </a:t>
            </a:r>
            <a:r>
              <a:rPr lang="en-GB" strike="sngStrike" dirty="0" smtClean="0"/>
              <a:t>- </a:t>
            </a:r>
            <a:r>
              <a:rPr lang="en-GB" strike="sngStrike" dirty="0"/>
              <a:t>1:45pm – Recap and Making Maps</a:t>
            </a:r>
            <a:endParaRPr lang="en-US" strike="sngStrike" dirty="0"/>
          </a:p>
          <a:p>
            <a:pPr lvl="0"/>
            <a:r>
              <a:rPr lang="en-GB" strike="sngStrike" dirty="0" smtClean="0"/>
              <a:t>1:45pm - 3:00pm – Practical 2 </a:t>
            </a:r>
            <a:r>
              <a:rPr lang="en-GB" i="1" strike="sngStrike" dirty="0" smtClean="0"/>
              <a:t>Analysis</a:t>
            </a:r>
            <a:endParaRPr lang="en-US" i="1" strike="sngStrike" dirty="0" smtClean="0"/>
          </a:p>
          <a:p>
            <a:pPr lvl="0"/>
            <a:r>
              <a:rPr lang="en-GB" strike="sngStrike" dirty="0" smtClean="0"/>
              <a:t>3:00pm - 3:15pm – Coffee</a:t>
            </a:r>
            <a:endParaRPr lang="en-US" strike="sngStrike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2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strike="sngStrike" dirty="0"/>
              <a:t>11:45am – 12:30pm – P </a:t>
            </a:r>
            <a:r>
              <a:rPr lang="en-GB" i="1" strike="sngStrike" dirty="0"/>
              <a:t>Classification</a:t>
            </a:r>
          </a:p>
          <a:p>
            <a:pPr lvl="0"/>
            <a:r>
              <a:rPr lang="en-GB" sz="3000" i="1" strike="sngStrike" dirty="0"/>
              <a:t>12:30pm – 1:15pm – Lunch</a:t>
            </a:r>
          </a:p>
          <a:p>
            <a:pPr lvl="0"/>
            <a:r>
              <a:rPr lang="en-GB" strike="sngStrike" dirty="0"/>
              <a:t>1:15pm – 2:30pm – P </a:t>
            </a:r>
            <a:r>
              <a:rPr lang="en-GB" i="1" strike="sngStrike" dirty="0"/>
              <a:t>Making Maps</a:t>
            </a:r>
          </a:p>
          <a:p>
            <a:pPr lvl="0"/>
            <a:r>
              <a:rPr lang="en-GB" strike="sngStrike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0878"/>
            <a:ext cx="8229600" cy="5075285"/>
          </a:xfrm>
        </p:spPr>
        <p:txBody>
          <a:bodyPr/>
          <a:lstStyle/>
          <a:p>
            <a:r>
              <a:rPr lang="en-US" dirty="0" smtClean="0"/>
              <a:t>Using your own data</a:t>
            </a:r>
          </a:p>
          <a:p>
            <a:pPr lvl="1"/>
            <a:r>
              <a:rPr lang="en-US" dirty="0" smtClean="0"/>
              <a:t>Get it in to R</a:t>
            </a:r>
          </a:p>
          <a:p>
            <a:pPr lvl="1"/>
            <a:r>
              <a:rPr lang="en-US" dirty="0" smtClean="0"/>
              <a:t>Join it</a:t>
            </a:r>
          </a:p>
          <a:p>
            <a:pPr lvl="1"/>
            <a:r>
              <a:rPr lang="en-US" dirty="0" smtClean="0"/>
              <a:t>Look at the attribute data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head(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r>
              <a:rPr lang="en-US" dirty="0" smtClean="0"/>
              <a:t>Map it</a:t>
            </a:r>
          </a:p>
          <a:p>
            <a:r>
              <a:rPr lang="en-US" dirty="0" smtClean="0"/>
              <a:t>Or download and map some </a:t>
            </a:r>
            <a:r>
              <a:rPr lang="en-US" dirty="0"/>
              <a:t>data from </a:t>
            </a:r>
            <a:r>
              <a:rPr lang="en-US" u="sng" dirty="0" smtClean="0">
                <a:hlinkClick r:id="rId2"/>
              </a:rPr>
              <a:t>http://data.cdrc.ac.uk</a:t>
            </a:r>
            <a:endParaRPr lang="en-US" u="sng" dirty="0" smtClean="0"/>
          </a:p>
          <a:p>
            <a:r>
              <a:rPr lang="en-US" dirty="0" smtClean="0"/>
              <a:t>I will come around on a 1-to-1 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2972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4357</TotalTime>
  <Words>2876</Words>
  <Application>Microsoft Macintosh PowerPoint</Application>
  <PresentationFormat>On-screen Show (4:3)</PresentationFormat>
  <Paragraphs>694</Paragraphs>
  <Slides>108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108</vt:i4>
      </vt:variant>
    </vt:vector>
  </HeadingPairs>
  <TitlesOfParts>
    <vt:vector size="116" baseType="lpstr">
      <vt:lpstr>Calibri</vt:lpstr>
      <vt:lpstr>Courier New</vt:lpstr>
      <vt:lpstr>DejaVu Sans</vt:lpstr>
      <vt:lpstr>Times New Roman</vt:lpstr>
      <vt:lpstr>Verdana</vt:lpstr>
      <vt:lpstr>Arial</vt:lpstr>
      <vt:lpstr>2_Office Theme</vt:lpstr>
      <vt:lpstr>1_Office Theme</vt:lpstr>
      <vt:lpstr>PowerPoint Presentation</vt:lpstr>
      <vt:lpstr>What will you get from the course?</vt:lpstr>
      <vt:lpstr>What will you get from the course?</vt:lpstr>
      <vt:lpstr>Outline of the day</vt:lpstr>
      <vt:lpstr>Outline of the day</vt:lpstr>
      <vt:lpstr>What is GIS?</vt:lpstr>
      <vt:lpstr>What is GIS?</vt:lpstr>
      <vt:lpstr>Types of questions a GIS can answer</vt:lpstr>
      <vt:lpstr>GIS – Geographic Information Systems</vt:lpstr>
      <vt:lpstr>PowerPoint Presentation</vt:lpstr>
      <vt:lpstr>PowerPoint Presentation</vt:lpstr>
      <vt:lpstr>PowerPoint Presentation</vt:lpstr>
      <vt:lpstr>CDRC</vt:lpstr>
      <vt:lpstr>PowerPoint Presentation</vt:lpstr>
      <vt:lpstr>R as a GIS</vt:lpstr>
      <vt:lpstr>R as a GIS</vt:lpstr>
      <vt:lpstr>R in Action</vt:lpstr>
      <vt:lpstr>PowerPoint Presentation</vt:lpstr>
      <vt:lpstr>PowerPoint Presentation</vt:lpstr>
      <vt:lpstr>PowerPoint Presentation</vt:lpstr>
      <vt:lpstr>R as a GIS</vt:lpstr>
      <vt:lpstr>Other GIS software?</vt:lpstr>
      <vt:lpstr>Projections and  Coordinate Systems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Mercator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Working Directory</vt:lpstr>
      <vt:lpstr>Variables</vt:lpstr>
      <vt:lpstr>Variables and Assignments</vt:lpstr>
      <vt:lpstr>Variables and Assignments</vt:lpstr>
      <vt:lpstr>Variables and Assignments</vt:lpstr>
      <vt:lpstr>Variables and Assignment</vt:lpstr>
      <vt:lpstr>Variables and Assignment</vt:lpstr>
      <vt:lpstr>Variables and Assignment</vt:lpstr>
      <vt:lpstr>Variables and Assignment</vt:lpstr>
      <vt:lpstr>Data Formats</vt:lpstr>
      <vt:lpstr>Data Formats</vt:lpstr>
      <vt:lpstr>Practical Approach</vt:lpstr>
      <vt:lpstr>Typing out Code</vt:lpstr>
      <vt:lpstr>R follow on screen</vt:lpstr>
      <vt:lpstr>PowerPoint Presentation</vt:lpstr>
      <vt:lpstr>Outline of the day</vt:lpstr>
      <vt:lpstr>Outline of the day</vt:lpstr>
      <vt:lpstr>Classification</vt:lpstr>
      <vt:lpstr>Classification</vt:lpstr>
      <vt:lpstr>Map Design: Classification</vt:lpstr>
      <vt:lpstr>Map Design: Classification</vt:lpstr>
      <vt:lpstr>Map Design: Classification</vt:lpstr>
      <vt:lpstr>Map Design: Classification</vt:lpstr>
      <vt:lpstr>Map Design: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it important?</vt:lpstr>
      <vt:lpstr>Why is it important?</vt:lpstr>
      <vt:lpstr>PowerPoint Presentation</vt:lpstr>
      <vt:lpstr>PowerPoint Presentation</vt:lpstr>
      <vt:lpstr>R Scripts</vt:lpstr>
      <vt:lpstr>PowerPoint Presentation</vt:lpstr>
      <vt:lpstr>PowerPoint Presentation</vt:lpstr>
      <vt:lpstr>Saving Files</vt:lpstr>
      <vt:lpstr>Code recap</vt:lpstr>
      <vt:lpstr>Code debugging</vt:lpstr>
      <vt:lpstr>Outline of the day</vt:lpstr>
      <vt:lpstr>Outline of the day</vt:lpstr>
      <vt:lpstr>Lunch</vt:lpstr>
      <vt:lpstr>Outline of the day</vt:lpstr>
      <vt:lpstr>Outline of the day</vt:lpstr>
      <vt:lpstr>Code recap</vt:lpstr>
      <vt:lpstr>Data Structure – Slot Names</vt:lpstr>
      <vt:lpstr>Data Structure – Slot Names</vt:lpstr>
      <vt:lpstr>Code recap</vt:lpstr>
      <vt:lpstr>Making Maps from Census Data</vt:lpstr>
      <vt:lpstr>Making Maps from Census Data</vt:lpstr>
      <vt:lpstr>Making Maps from Census Data</vt:lpstr>
      <vt:lpstr>Making Maps from Census Data</vt:lpstr>
      <vt:lpstr>Clustering, ‘Heat-map’ style</vt:lpstr>
      <vt:lpstr>Practical</vt:lpstr>
      <vt:lpstr>PowerPoint Presentation</vt:lpstr>
      <vt:lpstr>PowerPoint Presentation</vt:lpstr>
      <vt:lpstr>Outline of the day</vt:lpstr>
      <vt:lpstr>Outline of the day</vt:lpstr>
      <vt:lpstr>PowerPoint Presentation</vt:lpstr>
      <vt:lpstr>PowerPoint Presentation</vt:lpstr>
      <vt:lpstr>Libraries..  </vt:lpstr>
      <vt:lpstr>Pros and Cons - R</vt:lpstr>
      <vt:lpstr>Pros and Cons - ArcGIS</vt:lpstr>
      <vt:lpstr>Pros and Cons - QGIS</vt:lpstr>
      <vt:lpstr>ArcGIS, QGIS &amp; R</vt:lpstr>
      <vt:lpstr>Common Problems in Mapping</vt:lpstr>
      <vt:lpstr>Next Steps</vt:lpstr>
      <vt:lpstr>Feedback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Bearman</dc:creator>
  <cp:lastModifiedBy>Bearman, Nick</cp:lastModifiedBy>
  <cp:revision>159</cp:revision>
  <cp:lastPrinted>2015-09-30T14:14:47Z</cp:lastPrinted>
  <dcterms:created xsi:type="dcterms:W3CDTF">2014-07-02T09:19:05Z</dcterms:created>
  <dcterms:modified xsi:type="dcterms:W3CDTF">2015-09-30T14:46:10Z</dcterms:modified>
</cp:coreProperties>
</file>